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6858000" cx="12192000"/>
  <p:notesSz cx="6858000" cy="9144000"/>
  <p:embeddedFontLst>
    <p:embeddedFont>
      <p:font typeface="Oswald Regular"/>
      <p:regular r:id="rId61"/>
      <p:bold r:id="rId62"/>
    </p:embeddedFont>
    <p:embeddedFont>
      <p:font typeface="Libre Baskerville"/>
      <p:regular r:id="rId63"/>
      <p:bold r:id="rId64"/>
      <p:italic r:id="rId65"/>
    </p:embeddedFont>
    <p:embeddedFont>
      <p:font typeface="Homemade Apple"/>
      <p:regular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7" roundtripDataSignature="AMtx7mj1fdy6/0v95D4QNKT7eJ/yhPks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swaldRegular-bold.fntdata"/><Relationship Id="rId61" Type="http://schemas.openxmlformats.org/officeDocument/2006/relationships/font" Target="fonts/OswaldRegular-regular.fntdata"/><Relationship Id="rId20" Type="http://schemas.openxmlformats.org/officeDocument/2006/relationships/slide" Target="slides/slide16.xml"/><Relationship Id="rId64" Type="http://schemas.openxmlformats.org/officeDocument/2006/relationships/font" Target="fonts/LibreBaskerville-bold.fntdata"/><Relationship Id="rId63" Type="http://schemas.openxmlformats.org/officeDocument/2006/relationships/font" Target="fonts/LibreBaskerville-regular.fntdata"/><Relationship Id="rId22" Type="http://schemas.openxmlformats.org/officeDocument/2006/relationships/slide" Target="slides/slide18.xml"/><Relationship Id="rId66" Type="http://schemas.openxmlformats.org/officeDocument/2006/relationships/font" Target="fonts/HomemadeApple-regular.fntdata"/><Relationship Id="rId21" Type="http://schemas.openxmlformats.org/officeDocument/2006/relationships/slide" Target="slides/slide17.xml"/><Relationship Id="rId65" Type="http://schemas.openxmlformats.org/officeDocument/2006/relationships/font" Target="fonts/LibreBaskerville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customschemas.google.com/relationships/presentationmetadata" Target="meta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58783d204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58783d204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58783d204_10_6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58783d204_1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fb83e9c3a_1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fb83e9c3a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fb83e9c3a_1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fb83e9c3a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fb83e9c3a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fb83e9c3a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fb83e9c3a_1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fb83e9c3a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fb83e9c3a_1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fb83e9c3a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fba841c5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fba841c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fb83e9c3a_1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fb83e9c3a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b83e9c3a_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b83e9c3a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fb83e9c3a_1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fb83e9c3a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fb83e9c3a_1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fb83e9c3a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fb83e9c3a_1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fb83e9c3a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fb83e9c3a_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fb83e9c3a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fb83e9c3a_1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fb83e9c3a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58783d204_17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58783d204_1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58783d204_10_7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58783d204_1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58783d204_4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58783d204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58783d204_10_8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58783d204_1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fa72a40e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fa72a40e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58783d204_10_7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58783d204_1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58783d204_10_7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58783d204_1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58783d204_10_7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58783d204_1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58783d204_10_8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58783d204_1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58783d204_10_7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58783d204_1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58783d204_10_8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58783d204_1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58783d204_18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58783d204_1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58783d204_10_8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58783d204_1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58783d204_10_7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58783d204_1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58783d204_18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58783d204_1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58783d204_18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58783d204_1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58783d204_18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58783d204_1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58783d204_10_8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58783d204_1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58783d204_10_8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58783d204_1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58783d204_18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58783d204_1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58783d204_18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58783d204_1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58783d204_18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58783d204_1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8783d204_10_8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58783d204_1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58783d204_17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58783d204_1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083e7cd0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083e7cd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58783d204_10_7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58783d204_1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58783d204_18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58783d204_18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fb83e9c3a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fb83e9c3a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58783d204_10_6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58783d204_1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58783d204_10_6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58783d204_1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g658783d204_10_139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g658783d204_10_139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3" name="Google Shape;83;g658783d204_10_139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4" name="Google Shape;84;g658783d204_10_1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1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1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nmwa.org/node/2573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youtube.com/watch?v=K5Je1s3VijM" TargetMode="External"/><Relationship Id="rId4" Type="http://schemas.openxmlformats.org/officeDocument/2006/relationships/image" Target="../media/image1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youtube.com/watch?v=XXiw6GiXqvo" TargetMode="External"/><Relationship Id="rId4" Type="http://schemas.openxmlformats.org/officeDocument/2006/relationships/image" Target="../media/image1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jp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watch?v=8Z6OXjTHG88" TargetMode="External"/><Relationship Id="rId10" Type="http://schemas.openxmlformats.org/officeDocument/2006/relationships/hyperlink" Target="https://alias.estadao.com.br/noticias/geral,exposicao-traz-olhar-canino-do-fotografo-elliott-erwitt-para-sp,70001869129" TargetMode="External"/><Relationship Id="rId13" Type="http://schemas.openxmlformats.org/officeDocument/2006/relationships/hyperlink" Target="http://lounge.obviousmag.org/memorias_do_subsolo/2014/03/a-fotografia-risonha-de-elliot-erwitt.html" TargetMode="External"/><Relationship Id="rId12" Type="http://schemas.openxmlformats.org/officeDocument/2006/relationships/hyperlink" Target="https://lens.blogs.nytimes.com/2015/03/30/talking-photography-with-elliott-erwitt/#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fotografiamais.com.br/fotografia-documental/" TargetMode="External"/><Relationship Id="rId4" Type="http://schemas.openxmlformats.org/officeDocument/2006/relationships/hyperlink" Target="https://www.onelapse.com.br/fotografia-documental/" TargetMode="External"/><Relationship Id="rId9" Type="http://schemas.openxmlformats.org/officeDocument/2006/relationships/hyperlink" Target="https://nmwa.org/explore/artist-profiles/graciela-iturbide" TargetMode="External"/><Relationship Id="rId15" Type="http://schemas.openxmlformats.org/officeDocument/2006/relationships/hyperlink" Target="https://en.wikipedia.org/wiki/Elliott_Erwitt" TargetMode="External"/><Relationship Id="rId14" Type="http://schemas.openxmlformats.org/officeDocument/2006/relationships/hyperlink" Target="https://nitidafotografia.wordpress.com/2016/06/15/graciela-iturbide/" TargetMode="External"/><Relationship Id="rId16" Type="http://schemas.openxmlformats.org/officeDocument/2006/relationships/hyperlink" Target="https://www.youtube.com/watch?v=jWm56d4mAEw" TargetMode="External"/><Relationship Id="rId5" Type="http://schemas.openxmlformats.org/officeDocument/2006/relationships/hyperlink" Target="https://lightroombrasil.com.br/o-que-e-fotografia-documental-e-como-comecar-o-seu-projeto/" TargetMode="External"/><Relationship Id="rId6" Type="http://schemas.openxmlformats.org/officeDocument/2006/relationships/hyperlink" Target="http://www.visual-arts-cork.com/photography/documentary.htm" TargetMode="External"/><Relationship Id="rId7" Type="http://schemas.openxmlformats.org/officeDocument/2006/relationships/hyperlink" Target="https://allthatsinteresting.com/francis-frith-photographs#10" TargetMode="External"/><Relationship Id="rId8" Type="http://schemas.openxmlformats.org/officeDocument/2006/relationships/hyperlink" Target="https://nmwa.org/works/cuatro-pescaditos-juchitan-oaxaca-mexico" TargetMode="External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watch?v=d-0FwYAWAC4" TargetMode="External"/><Relationship Id="rId10" Type="http://schemas.openxmlformats.org/officeDocument/2006/relationships/hyperlink" Target="http://www.gracielaiturbide.org/en/category/pajaros/" TargetMode="External"/><Relationship Id="rId13" Type="http://schemas.openxmlformats.org/officeDocument/2006/relationships/hyperlink" Target="https://i.pinimg.com/originals/50/87/c3/5087c34aceb2d11f66b2568cbbea53b2.png" TargetMode="External"/><Relationship Id="rId12" Type="http://schemas.openxmlformats.org/officeDocument/2006/relationships/hyperlink" Target="https://i.pinimg.com/originals/88/d4/ac/88d4acad4892f3006917210eeee9fb88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images.newrepublic.com/809734b666ea60fe0f1a35b1680f8e21980ba90b.jpeg?w=1200&amp;q=65&amp;dpi=2.625&amp;fm=pjpg&amp;h=804" TargetMode="External"/><Relationship Id="rId4" Type="http://schemas.openxmlformats.org/officeDocument/2006/relationships/hyperlink" Target="http://www.gracielaiturbide.org/en" TargetMode="External"/><Relationship Id="rId9" Type="http://schemas.openxmlformats.org/officeDocument/2006/relationships/hyperlink" Target="http://www.gracielaiturbide.org/en/category/muerte/" TargetMode="External"/><Relationship Id="rId15" Type="http://schemas.openxmlformats.org/officeDocument/2006/relationships/hyperlink" Target="https://norman.hrc.utexas.edu/erwittGal/full/ERE1965017W00011-37.jpg" TargetMode="External"/><Relationship Id="rId14" Type="http://schemas.openxmlformats.org/officeDocument/2006/relationships/hyperlink" Target="https://norman.hrc.utexas.edu/erwittGal/full/ERE1965017W00011-08.jpg" TargetMode="External"/><Relationship Id="rId17" Type="http://schemas.openxmlformats.org/officeDocument/2006/relationships/hyperlink" Target="https://pro.magnumphotos.com/Catalogue/Elliott-Erwitt/1964/CUBA-NN110092.html" TargetMode="External"/><Relationship Id="rId16" Type="http://schemas.openxmlformats.org/officeDocument/2006/relationships/hyperlink" Target="https://norman.hrc.utexas.edu/erwittGal/full/ERE1965017W00011-06.jpg" TargetMode="External"/><Relationship Id="rId5" Type="http://schemas.openxmlformats.org/officeDocument/2006/relationships/hyperlink" Target="http://www.gracielaiturbide.org/en/category/cuarderno-de-viajes/" TargetMode="External"/><Relationship Id="rId6" Type="http://schemas.openxmlformats.org/officeDocument/2006/relationships/hyperlink" Target="http://www.gracielaiturbide.org/en/category/el-ba%C3%B1o-de-frida/" TargetMode="External"/><Relationship Id="rId7" Type="http://schemas.openxmlformats.org/officeDocument/2006/relationships/hyperlink" Target="http://www.gracielaiturbide.org/en/category/juchitan/" TargetMode="External"/><Relationship Id="rId8" Type="http://schemas.openxmlformats.org/officeDocument/2006/relationships/hyperlink" Target="http://www.gracielaiturbide.org/en/category/los-que-viven-en-la-arena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658783d204_1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859" y="-121425"/>
            <a:ext cx="12407891" cy="69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658783d204_10_5"/>
          <p:cNvSpPr/>
          <p:nvPr/>
        </p:nvSpPr>
        <p:spPr>
          <a:xfrm rot="5400000">
            <a:off x="3083192" y="1779375"/>
            <a:ext cx="7563600" cy="3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658783d204_10_5"/>
          <p:cNvSpPr txBox="1"/>
          <p:nvPr/>
        </p:nvSpPr>
        <p:spPr>
          <a:xfrm>
            <a:off x="469325" y="632377"/>
            <a:ext cx="8096400" cy="897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52999" fadeDir="5400012" kx="0" rotWithShape="0" algn="bl" stPos="0" sy="-100000" ky="0"/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Oswald Regular"/>
                <a:ea typeface="Oswald Regular"/>
                <a:cs typeface="Oswald Regular"/>
                <a:sym typeface="Oswald Regular"/>
              </a:rPr>
              <a:t>Documentary </a:t>
            </a:r>
            <a:r>
              <a:rPr lang="pt-BR" sz="4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Photography</a:t>
            </a:r>
            <a:endParaRPr sz="40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2" name="Google Shape;92;g658783d204_10_5"/>
          <p:cNvSpPr/>
          <p:nvPr/>
        </p:nvSpPr>
        <p:spPr>
          <a:xfrm>
            <a:off x="576702" y="1957582"/>
            <a:ext cx="2858700" cy="79800"/>
          </a:xfrm>
          <a:prstGeom prst="rect">
            <a:avLst/>
          </a:prstGeom>
          <a:solidFill>
            <a:srgbClr val="0000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658783d204_10_5"/>
          <p:cNvSpPr txBox="1"/>
          <p:nvPr/>
        </p:nvSpPr>
        <p:spPr>
          <a:xfrm>
            <a:off x="545525" y="2282674"/>
            <a:ext cx="51795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Equipe:</a:t>
            </a:r>
            <a:endParaRPr sz="2400"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Caio Souza Barroso - 1520466</a:t>
            </a:r>
            <a:endParaRPr sz="2400"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Debora Camelo Gomes - 1512501</a:t>
            </a:r>
            <a:endParaRPr sz="2400"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Lucas Martins Caminha - 1510410</a:t>
            </a:r>
            <a:endParaRPr sz="2400"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Mateus Cardoso  Cabral - 1510410</a:t>
            </a:r>
            <a:endParaRPr sz="2400"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Vinnya Freitas Soares- 1510307</a:t>
            </a:r>
            <a:endParaRPr sz="2400"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4" name="Google Shape;94;g658783d204_10_5"/>
          <p:cNvSpPr/>
          <p:nvPr/>
        </p:nvSpPr>
        <p:spPr>
          <a:xfrm rot="1404122">
            <a:off x="6697381" y="-557354"/>
            <a:ext cx="710005" cy="8195141"/>
          </a:xfrm>
          <a:prstGeom prst="parallelogram">
            <a:avLst>
              <a:gd fmla="val 62791" name="adj"/>
            </a:avLst>
          </a:prstGeom>
          <a:solidFill>
            <a:srgbClr val="00008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658783d204_10_5"/>
          <p:cNvSpPr txBox="1"/>
          <p:nvPr/>
        </p:nvSpPr>
        <p:spPr>
          <a:xfrm>
            <a:off x="469325" y="2206474"/>
            <a:ext cx="7990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6" name="Google Shape;96;g658783d204_10_5"/>
          <p:cNvSpPr/>
          <p:nvPr/>
        </p:nvSpPr>
        <p:spPr>
          <a:xfrm>
            <a:off x="204267" y="-2403675"/>
            <a:ext cx="7563600" cy="3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658783d204_10_5"/>
          <p:cNvSpPr txBox="1"/>
          <p:nvPr/>
        </p:nvSpPr>
        <p:spPr>
          <a:xfrm>
            <a:off x="469325" y="1060577"/>
            <a:ext cx="8096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Oswald Regular"/>
                <a:ea typeface="Oswald Regular"/>
                <a:cs typeface="Oswald Regular"/>
                <a:sym typeface="Oswald Regular"/>
              </a:rPr>
              <a:t>Documentary Photography</a:t>
            </a:r>
            <a:endParaRPr sz="40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58783d204_10_6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Graciela Iturbide</a:t>
            </a:r>
            <a:endParaRPr/>
          </a:p>
        </p:txBody>
      </p:sp>
      <p:sp>
        <p:nvSpPr>
          <p:cNvPr id="159" name="Google Shape;159;g658783d204_10_690"/>
          <p:cNvSpPr txBox="1"/>
          <p:nvPr>
            <p:ph idx="1" type="body"/>
          </p:nvPr>
        </p:nvSpPr>
        <p:spPr>
          <a:xfrm>
            <a:off x="453850" y="1571075"/>
            <a:ext cx="10774500" cy="509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/>
              <a:t>Exposições na </a:t>
            </a:r>
            <a:r>
              <a:rPr b="1" i="1" lang="pt-BR" sz="3100"/>
              <a:t>National Museum of Women</a:t>
            </a:r>
            <a:r>
              <a:rPr b="1" i="1" lang="pt-BR" sz="3100">
                <a:highlight>
                  <a:schemeClr val="lt1"/>
                </a:highlight>
              </a:rPr>
              <a:t> in the Arts</a:t>
            </a:r>
            <a:r>
              <a:rPr b="1" lang="pt-BR" sz="3100">
                <a:highlight>
                  <a:schemeClr val="lt1"/>
                </a:highlight>
              </a:rPr>
              <a:t>:</a:t>
            </a:r>
            <a:endParaRPr b="1" sz="3100">
              <a:highlight>
                <a:schemeClr val="lt1"/>
              </a:highlight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i="1" lang="pt-BR" sz="2900">
                <a:uFill>
                  <a:noFill/>
                </a:uFill>
                <a:hlinkClick r:id="rId3"/>
              </a:rPr>
              <a:t>Live Dangerously</a:t>
            </a:r>
            <a:r>
              <a:rPr i="1" lang="pt-BR" sz="2900"/>
              <a:t>,</a:t>
            </a:r>
            <a:r>
              <a:rPr lang="pt-BR" sz="2900">
                <a:highlight>
                  <a:schemeClr val="lt1"/>
                </a:highlight>
              </a:rPr>
              <a:t> 2019;</a:t>
            </a:r>
            <a:endParaRPr sz="2900">
              <a:highlight>
                <a:schemeClr val="lt1"/>
              </a:highlight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i="1" lang="pt-BR" sz="2900"/>
              <a:t>Frida Kahlo: Public Image, Private Life, A Selection of Photos and Letters</a:t>
            </a:r>
            <a:r>
              <a:rPr lang="pt-BR" sz="2900">
                <a:highlight>
                  <a:schemeClr val="lt1"/>
                </a:highlight>
              </a:rPr>
              <a:t>, 2007;</a:t>
            </a:r>
            <a:endParaRPr sz="2900">
              <a:highlight>
                <a:schemeClr val="lt1"/>
              </a:highlight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i="1" lang="pt-BR" sz="2900"/>
              <a:t>Images of Spirit: Photographs by Graciela Iturbide</a:t>
            </a:r>
            <a:r>
              <a:rPr lang="pt-BR" sz="2900">
                <a:highlight>
                  <a:schemeClr val="lt1"/>
                </a:highlight>
              </a:rPr>
              <a:t>, 2000;</a:t>
            </a:r>
            <a:endParaRPr sz="2900">
              <a:highlight>
                <a:schemeClr val="lt1"/>
              </a:highlight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i="1" lang="pt-BR" sz="2900"/>
              <a:t>Book as Art XII: Artists’ Books from the Permanent Collection</a:t>
            </a:r>
            <a:r>
              <a:rPr lang="pt-BR" sz="2900">
                <a:highlight>
                  <a:schemeClr val="lt1"/>
                </a:highlight>
              </a:rPr>
              <a:t>, 2000;</a:t>
            </a:r>
            <a:endParaRPr sz="2900">
              <a:highlight>
                <a:schemeClr val="lt1"/>
              </a:highlight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i="1" lang="pt-BR" sz="2900"/>
              <a:t>Defining Eye: Women Photographers of the 20th Century</a:t>
            </a:r>
            <a:r>
              <a:rPr lang="pt-BR" sz="2900">
                <a:highlight>
                  <a:schemeClr val="lt1"/>
                </a:highlight>
              </a:rPr>
              <a:t>, 1999–00;</a:t>
            </a:r>
            <a:endParaRPr sz="2900">
              <a:highlight>
                <a:schemeClr val="lt1"/>
              </a:highlight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i="1" lang="pt-BR" sz="2900"/>
              <a:t>A History of Women Photographers</a:t>
            </a:r>
            <a:r>
              <a:rPr lang="pt-BR" sz="2900">
                <a:highlight>
                  <a:schemeClr val="lt1"/>
                </a:highlight>
              </a:rPr>
              <a:t>, 1997</a:t>
            </a:r>
            <a:r>
              <a:rPr lang="pt-BR" sz="2900"/>
              <a:t>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fb83e9c3a_1_87"/>
          <p:cNvSpPr txBox="1"/>
          <p:nvPr/>
        </p:nvSpPr>
        <p:spPr>
          <a:xfrm>
            <a:off x="0" y="-25"/>
            <a:ext cx="12192000" cy="6858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  <a:effectLst>
            <a:outerShdw blurRad="114300" rotWithShape="0" algn="bl" dir="4740000" dist="571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Travel Notebook</a:t>
            </a:r>
            <a:b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</a:b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1990 - 2011</a:t>
            </a:r>
            <a:endParaRPr sz="7200">
              <a:solidFill>
                <a:srgbClr val="666666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fb83e9c3a_1_8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6fb83e9c3a_1_8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g6fb83e9c3a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250" y="665213"/>
            <a:ext cx="6141749" cy="55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6fb83e9c3a_1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13930"/>
            <a:ext cx="5892826" cy="583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fb83e9c3a_1_96"/>
          <p:cNvSpPr txBox="1"/>
          <p:nvPr/>
        </p:nvSpPr>
        <p:spPr>
          <a:xfrm>
            <a:off x="0" y="-25"/>
            <a:ext cx="12192000" cy="6858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  <a:effectLst>
            <a:outerShdw blurRad="114300" rotWithShape="0" algn="bl" dir="4740000" dist="571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Frida</a:t>
            </a: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's Bathroom</a:t>
            </a:r>
            <a:b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</a:b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2006</a:t>
            </a:r>
            <a:endParaRPr sz="7200">
              <a:solidFill>
                <a:srgbClr val="666666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6fb83e9c3a_1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032"/>
            <a:ext cx="6136049" cy="620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6fb83e9c3a_1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050" y="275887"/>
            <a:ext cx="6055951" cy="607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fb83e9c3a_1_100"/>
          <p:cNvSpPr txBox="1"/>
          <p:nvPr/>
        </p:nvSpPr>
        <p:spPr>
          <a:xfrm>
            <a:off x="0" y="-25"/>
            <a:ext cx="12192000" cy="6858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  <a:effectLst>
            <a:outerShdw blurRad="114300" rotWithShape="0" algn="bl" dir="4740000" dist="571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Juchitán</a:t>
            </a:r>
            <a:b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</a:b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1970 - 1990</a:t>
            </a:r>
            <a:endParaRPr sz="7200">
              <a:solidFill>
                <a:srgbClr val="666666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6fba841c5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725" y="0"/>
            <a:ext cx="57272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fb83e9c3a_1_1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6fb83e9c3a_1_1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g6fb83e9c3a_1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650" y="0"/>
            <a:ext cx="1018868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fb83e9c3a_1_104"/>
          <p:cNvSpPr txBox="1"/>
          <p:nvPr/>
        </p:nvSpPr>
        <p:spPr>
          <a:xfrm>
            <a:off x="0" y="-25"/>
            <a:ext cx="12192000" cy="6858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  <a:effectLst>
            <a:outerShdw blurRad="114300" rotWithShape="0" algn="bl" dir="4740000" dist="571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Los que viven en la arena</a:t>
            </a:r>
            <a:b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</a:b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1979</a:t>
            </a:r>
            <a:endParaRPr sz="7200">
              <a:solidFill>
                <a:srgbClr val="666666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fb83e9c3a_1_1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6fb83e9c3a_1_1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g6fb83e9c3a_1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00" y="0"/>
            <a:ext cx="10515601" cy="691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Introdução: Fotografia Documental </a:t>
            </a:r>
            <a:endParaRPr/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838200" y="1690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3600"/>
              <a:t>⦁ Área da fotografia que une diferentes propostas e objetivos.</a:t>
            </a:r>
            <a:endParaRPr sz="36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3600"/>
              <a:t>⦁ Representa fatos sociais, o modo de vida em determinada época, evento ou local.</a:t>
            </a:r>
            <a:endParaRPr sz="36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3600"/>
              <a:t>⦁ Busca mapear tais representações: “Conhecer diferentes realidades e momentos sem que eles pareçam distantes” (Fotografia Mais, 2019)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fb83e9c3a_1_110"/>
          <p:cNvSpPr txBox="1"/>
          <p:nvPr/>
        </p:nvSpPr>
        <p:spPr>
          <a:xfrm>
            <a:off x="0" y="-25"/>
            <a:ext cx="12192000" cy="6858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  <a:effectLst>
            <a:outerShdw blurRad="114300" rotWithShape="0" algn="bl" dir="4740000" dist="571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Death</a:t>
            </a:r>
            <a:endParaRPr sz="7200">
              <a:solidFill>
                <a:srgbClr val="666666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</a:b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1970 - 1990</a:t>
            </a:r>
            <a:endParaRPr sz="7200">
              <a:solidFill>
                <a:srgbClr val="666666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6fb83e9c3a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33" y="0"/>
            <a:ext cx="5887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6fb83e9c3a_1_152"/>
          <p:cNvPicPr preferRelativeResize="0"/>
          <p:nvPr/>
        </p:nvPicPr>
        <p:blipFill rotWithShape="1">
          <a:blip r:embed="rId4">
            <a:alphaModFix/>
          </a:blip>
          <a:srcRect b="0" l="-6820" r="6819" t="0"/>
          <a:stretch/>
        </p:blipFill>
        <p:spPr>
          <a:xfrm>
            <a:off x="6647300" y="0"/>
            <a:ext cx="467031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fb83e9c3a_1_114"/>
          <p:cNvSpPr txBox="1"/>
          <p:nvPr/>
        </p:nvSpPr>
        <p:spPr>
          <a:xfrm>
            <a:off x="0" y="-25"/>
            <a:ext cx="12192000" cy="6858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  <a:effectLst>
            <a:outerShdw blurRad="114300" rotWithShape="0" algn="bl" dir="4740000" dist="571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Birds</a:t>
            </a:r>
            <a:b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</a:b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1970</a:t>
            </a:r>
            <a:endParaRPr sz="7200">
              <a:solidFill>
                <a:srgbClr val="666666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b83e9c3a_1_1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6fb83e9c3a_1_1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g6fb83e9c3a_1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600" y="0"/>
            <a:ext cx="951271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58783d204_17_9"/>
          <p:cNvSpPr/>
          <p:nvPr/>
        </p:nvSpPr>
        <p:spPr>
          <a:xfrm>
            <a:off x="-76100" y="0"/>
            <a:ext cx="12420600" cy="7010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658783d204_17_9"/>
          <p:cNvSpPr txBox="1"/>
          <p:nvPr>
            <p:ph type="title"/>
          </p:nvPr>
        </p:nvSpPr>
        <p:spPr>
          <a:xfrm>
            <a:off x="-114300" y="2141725"/>
            <a:ext cx="12420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ELLIOTT ERWITT</a:t>
            </a:r>
            <a:endParaRPr b="1" sz="500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2" name="Google Shape;242;g658783d204_17_9"/>
          <p:cNvSpPr txBox="1"/>
          <p:nvPr>
            <p:ph idx="1" type="body"/>
          </p:nvPr>
        </p:nvSpPr>
        <p:spPr>
          <a:xfrm>
            <a:off x="-76100" y="3248850"/>
            <a:ext cx="12496800" cy="108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Silence Sounds Good</a:t>
            </a:r>
            <a:endParaRPr sz="5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43" name="Google Shape;243;g658783d204_17_9"/>
          <p:cNvCxnSpPr/>
          <p:nvPr/>
        </p:nvCxnSpPr>
        <p:spPr>
          <a:xfrm>
            <a:off x="2886650" y="3839475"/>
            <a:ext cx="387000" cy="5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g658783d204_17_9"/>
          <p:cNvCxnSpPr/>
          <p:nvPr/>
        </p:nvCxnSpPr>
        <p:spPr>
          <a:xfrm>
            <a:off x="9068450" y="3839475"/>
            <a:ext cx="387000" cy="5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8783d204_10_7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Elliott Erwitt </a:t>
            </a:r>
            <a:endParaRPr/>
          </a:p>
        </p:txBody>
      </p:sp>
      <p:sp>
        <p:nvSpPr>
          <p:cNvPr id="250" name="Google Shape;250;g658783d204_10_709"/>
          <p:cNvSpPr txBox="1"/>
          <p:nvPr>
            <p:ph idx="1" type="body"/>
          </p:nvPr>
        </p:nvSpPr>
        <p:spPr>
          <a:xfrm>
            <a:off x="529875" y="1544175"/>
            <a:ext cx="11006100" cy="512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200"/>
              <a:buFont typeface="Arial"/>
              <a:buChar char="●"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Ficou conhecido por fotografias preto e branco ao mostrar o dia a dia das pessoas de forma que ele ache agradável e irônica do seu ponto de vista;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200"/>
              <a:buFont typeface="Arial"/>
              <a:buChar char="●"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Busca temas variados como animais, nudismo, figuras públicas e entre outras;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200"/>
              <a:buFont typeface="Arial"/>
              <a:buChar char="●"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Inusitadamente suas estratégias visam a tirar diversas fotos e espera que alguma delas tenha algum resultado;</a:t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58783d204_4_12"/>
          <p:cNvSpPr txBox="1"/>
          <p:nvPr/>
        </p:nvSpPr>
        <p:spPr>
          <a:xfrm>
            <a:off x="545000" y="1559325"/>
            <a:ext cx="11181600" cy="47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pt-BR" sz="3000">
                <a:solidFill>
                  <a:schemeClr val="dk1"/>
                </a:solidFill>
              </a:rPr>
              <a:t>Outra característica do seu trabalho é mudar a perspectiva de observar e a manipulação das cores preto e branco aos possíveis resultados desejados;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pt-BR" sz="3000">
                <a:solidFill>
                  <a:schemeClr val="dk1"/>
                </a:solidFill>
              </a:rPr>
              <a:t>Suas fotos dificilmente não vai está relacionado a agência Magnum.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pt-BR" sz="3000">
                <a:solidFill>
                  <a:schemeClr val="dk1"/>
                </a:solidFill>
              </a:rPr>
              <a:t>Busca sempre tirar suas fotos visando si mesmo, não aos clientes ou a própria agência.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56" name="Google Shape;256;g658783d204_4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Elliott Erwitt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58783d204_10_829"/>
          <p:cNvSpPr txBox="1"/>
          <p:nvPr/>
        </p:nvSpPr>
        <p:spPr>
          <a:xfrm>
            <a:off x="0" y="-25"/>
            <a:ext cx="12192000" cy="6858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  <a:effectLst>
            <a:outerShdw blurRad="114300" rotWithShape="0" algn="bl" dir="4740000" dist="571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Eastern Europe</a:t>
            </a:r>
            <a:b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</a:br>
            <a:r>
              <a:rPr lang="pt-BR" sz="7200">
                <a:solidFill>
                  <a:srgbClr val="666666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1964</a:t>
            </a:r>
            <a:endParaRPr sz="7200">
              <a:solidFill>
                <a:srgbClr val="666666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fa72a40e1_0_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g6fa72a40e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25" y="-85012"/>
            <a:ext cx="10529152" cy="702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6fa72a40e1_0_2"/>
          <p:cNvSpPr txBox="1"/>
          <p:nvPr>
            <p:ph type="title"/>
          </p:nvPr>
        </p:nvSpPr>
        <p:spPr>
          <a:xfrm>
            <a:off x="9835000" y="6027550"/>
            <a:ext cx="2226600" cy="7131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Hungary. 1964.</a:t>
            </a:r>
            <a:endParaRPr sz="1800">
              <a:solidFill>
                <a:srgbClr val="FFFFFF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69" name="Google Shape;269;g6fa72a40e1_0_2"/>
          <p:cNvSpPr/>
          <p:nvPr/>
        </p:nvSpPr>
        <p:spPr>
          <a:xfrm>
            <a:off x="469375" y="5558188"/>
            <a:ext cx="2346840" cy="713124"/>
          </a:xfrm>
          <a:prstGeom prst="flowChartTerminator">
            <a:avLst/>
          </a:prstGeom>
          <a:solidFill>
            <a:srgbClr val="FFFFFF">
              <a:alpha val="4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Elliott Erwitt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58783d204_10_7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g658783d204_10_791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831425" y="-85012"/>
            <a:ext cx="10529152" cy="702802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658783d204_10_791"/>
          <p:cNvSpPr txBox="1"/>
          <p:nvPr>
            <p:ph type="title"/>
          </p:nvPr>
        </p:nvSpPr>
        <p:spPr>
          <a:xfrm>
            <a:off x="9835000" y="6027550"/>
            <a:ext cx="2226600" cy="713100"/>
          </a:xfrm>
          <a:prstGeom prst="rect">
            <a:avLst/>
          </a:prstGeom>
          <a:solidFill>
            <a:srgbClr val="898989">
              <a:alpha val="0"/>
            </a:srgbClr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Hungary.</a:t>
            </a:r>
            <a:r>
              <a:rPr lang="pt-BR"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 1964.</a:t>
            </a:r>
            <a:endParaRPr sz="1800">
              <a:solidFill>
                <a:srgbClr val="FFFFFF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Características</a:t>
            </a:r>
            <a:endParaRPr/>
          </a:p>
        </p:txBody>
      </p:sp>
      <p:sp>
        <p:nvSpPr>
          <p:cNvPr id="109" name="Google Shape;109;p3"/>
          <p:cNvSpPr txBox="1"/>
          <p:nvPr>
            <p:ph idx="1" type="body"/>
          </p:nvPr>
        </p:nvSpPr>
        <p:spPr>
          <a:xfrm>
            <a:off x="436098" y="1690687"/>
            <a:ext cx="11254154" cy="4802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 fotografia documental tem o objetivo de registrar um momento que possui uma história por trás, em que, todos os mínimos detalhes são importantes para ajudar a </a:t>
            </a:r>
            <a:r>
              <a:rPr lang="pt-BR"/>
              <a:t>contá</a:t>
            </a:r>
            <a:r>
              <a:rPr lang="pt-BR"/>
              <a:t>-la.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Essas fotografias tendem a despertar sentimentos.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Muitas vezes a fotografia documental e o </a:t>
            </a:r>
            <a:r>
              <a:rPr lang="pt-BR"/>
              <a:t>fotojornalismo</a:t>
            </a:r>
            <a:r>
              <a:rPr lang="pt-BR"/>
              <a:t> se confundem:</a:t>
            </a:r>
            <a:endParaRPr/>
          </a:p>
          <a:p>
            <a:pPr indent="0" lvl="0" marL="6858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→</a:t>
            </a:r>
            <a:r>
              <a:rPr lang="pt-BR"/>
              <a:t> Normalmente o </a:t>
            </a:r>
            <a:r>
              <a:rPr lang="pt-BR"/>
              <a:t>fotojornalismo</a:t>
            </a:r>
            <a:r>
              <a:rPr lang="pt-BR"/>
              <a:t> está atrás de algo, segue ordens ou temas da fotografia documental e algo mais profundo e consistente, visando sempre mover as pessoas a mudar o mundo.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 foto prioriza a verdade e comumente na busca do social.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58783d204_10_7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g658783d204_10_776"/>
          <p:cNvPicPr preferRelativeResize="0"/>
          <p:nvPr/>
        </p:nvPicPr>
        <p:blipFill rotWithShape="1">
          <a:blip r:embed="rId3">
            <a:alphaModFix/>
          </a:blip>
          <a:srcRect b="0" l="855" r="845" t="0"/>
          <a:stretch/>
        </p:blipFill>
        <p:spPr>
          <a:xfrm>
            <a:off x="831425" y="-85012"/>
            <a:ext cx="10529153" cy="70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658783d204_10_776"/>
          <p:cNvSpPr txBox="1"/>
          <p:nvPr>
            <p:ph type="title"/>
          </p:nvPr>
        </p:nvSpPr>
        <p:spPr>
          <a:xfrm>
            <a:off x="9835000" y="6027550"/>
            <a:ext cx="2226600" cy="7131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Hungary</a:t>
            </a:r>
            <a:r>
              <a:rPr lang="pt-BR"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. 1964.</a:t>
            </a:r>
            <a:endParaRPr sz="1800">
              <a:solidFill>
                <a:srgbClr val="FFFFFF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58783d204_10_7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g658783d204_10_783"/>
          <p:cNvPicPr preferRelativeResize="0"/>
          <p:nvPr/>
        </p:nvPicPr>
        <p:blipFill rotWithShape="1">
          <a:blip r:embed="rId3">
            <a:alphaModFix/>
          </a:blip>
          <a:srcRect b="0" l="199" r="209" t="0"/>
          <a:stretch/>
        </p:blipFill>
        <p:spPr>
          <a:xfrm>
            <a:off x="831425" y="-85012"/>
            <a:ext cx="10529153" cy="702802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658783d204_10_783"/>
          <p:cNvSpPr txBox="1"/>
          <p:nvPr>
            <p:ph type="title"/>
          </p:nvPr>
        </p:nvSpPr>
        <p:spPr>
          <a:xfrm>
            <a:off x="9835000" y="6027550"/>
            <a:ext cx="2226600" cy="713100"/>
          </a:xfrm>
          <a:prstGeom prst="rect">
            <a:avLst/>
          </a:prstGeom>
          <a:solidFill>
            <a:srgbClr val="898989">
              <a:alpha val="0"/>
            </a:srgbClr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Hungary.</a:t>
            </a:r>
            <a:r>
              <a:rPr lang="pt-BR"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 1964.</a:t>
            </a:r>
            <a:endParaRPr sz="1800">
              <a:solidFill>
                <a:srgbClr val="FFFFFF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58783d204_10_836"/>
          <p:cNvSpPr txBox="1"/>
          <p:nvPr/>
        </p:nvSpPr>
        <p:spPr>
          <a:xfrm>
            <a:off x="0" y="-25"/>
            <a:ext cx="12192000" cy="6858000"/>
          </a:xfrm>
          <a:prstGeom prst="rect">
            <a:avLst/>
          </a:prstGeom>
          <a:solidFill>
            <a:srgbClr val="939393">
              <a:alpha val="9330"/>
            </a:srgbClr>
          </a:solidFill>
          <a:ln>
            <a:noFill/>
          </a:ln>
          <a:effectLst>
            <a:outerShdw blurRad="142875" rotWithShape="0" algn="bl" dir="8460000" dist="571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USSR</a:t>
            </a:r>
            <a:br>
              <a:rPr lang="pt-BR" sz="72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pt-BR" sz="72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1957-59</a:t>
            </a:r>
            <a:endParaRPr sz="7200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96" name="Google Shape;296;g658783d204_10_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25" y="707200"/>
            <a:ext cx="1039624" cy="99007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58783d204_10_7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658783d204_10_7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Elliott Erwitt</a:t>
            </a:r>
            <a:endParaRPr/>
          </a:p>
        </p:txBody>
      </p:sp>
      <p:pic>
        <p:nvPicPr>
          <p:cNvPr id="303" name="Google Shape;303;g658783d204_10_725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761413" y="-148150"/>
            <a:ext cx="10669178" cy="715430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658783d204_10_725"/>
          <p:cNvSpPr txBox="1"/>
          <p:nvPr>
            <p:ph type="title"/>
          </p:nvPr>
        </p:nvSpPr>
        <p:spPr>
          <a:xfrm>
            <a:off x="8657225" y="5949300"/>
            <a:ext cx="3417300" cy="713100"/>
          </a:xfrm>
          <a:prstGeom prst="rect">
            <a:avLst/>
          </a:prstGeom>
          <a:solidFill>
            <a:srgbClr val="FFFFFF">
              <a:alpha val="7769"/>
            </a:srgbClr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Nikita Khrushchev and Richard Nixon.</a:t>
            </a:r>
            <a:r>
              <a:rPr lang="pt-B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Moscow, USRR. 1959.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58783d204_10_8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g658783d204_10_816"/>
          <p:cNvPicPr preferRelativeResize="0"/>
          <p:nvPr/>
        </p:nvPicPr>
        <p:blipFill rotWithShape="1">
          <a:blip r:embed="rId3">
            <a:alphaModFix/>
          </a:blip>
          <a:srcRect b="32139" l="4282" r="5562" t="3913"/>
          <a:stretch/>
        </p:blipFill>
        <p:spPr>
          <a:xfrm>
            <a:off x="676413" y="0"/>
            <a:ext cx="10839174" cy="99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58783d204_18_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g658783d204_18_16"/>
          <p:cNvPicPr preferRelativeResize="0"/>
          <p:nvPr/>
        </p:nvPicPr>
        <p:blipFill rotWithShape="1">
          <a:blip r:embed="rId3">
            <a:alphaModFix/>
          </a:blip>
          <a:srcRect b="0" l="13577" r="13584" t="0"/>
          <a:stretch/>
        </p:blipFill>
        <p:spPr>
          <a:xfrm>
            <a:off x="2046075" y="-249800"/>
            <a:ext cx="8099849" cy="73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658783d204_18_16"/>
          <p:cNvSpPr txBox="1"/>
          <p:nvPr>
            <p:ph type="title"/>
          </p:nvPr>
        </p:nvSpPr>
        <p:spPr>
          <a:xfrm>
            <a:off x="8657225" y="5480350"/>
            <a:ext cx="3417300" cy="1182000"/>
          </a:xfrm>
          <a:prstGeom prst="rect">
            <a:avLst/>
          </a:prstGeom>
          <a:solidFill>
            <a:srgbClr val="FFFFFF">
              <a:alpha val="7769"/>
            </a:srgbClr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USSR. Moscow. 1957. Parade in Red Square for the 40th anniversary of the Bolshevik Revolution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58783d204_10_840"/>
          <p:cNvSpPr/>
          <p:nvPr/>
        </p:nvSpPr>
        <p:spPr>
          <a:xfrm>
            <a:off x="2965350" y="537913"/>
            <a:ext cx="6261300" cy="578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658783d204_10_840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210"/>
            </a:srgbClr>
          </a:solidFill>
          <a:ln>
            <a:noFill/>
          </a:ln>
          <a:effectLst>
            <a:outerShdw blurRad="128588" rotWithShape="0" algn="bl" dir="8460000" dist="762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66666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Cuba</a:t>
            </a:r>
            <a:endParaRPr sz="7200">
              <a:solidFill>
                <a:srgbClr val="66666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8783d204_10_7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658783d204_10_7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Elliott Erwitt</a:t>
            </a:r>
            <a:endParaRPr/>
          </a:p>
        </p:txBody>
      </p:sp>
      <p:pic>
        <p:nvPicPr>
          <p:cNvPr id="330" name="Google Shape;330;g658783d204_10_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658783d204_10_752"/>
          <p:cNvSpPr txBox="1"/>
          <p:nvPr>
            <p:ph type="title"/>
          </p:nvPr>
        </p:nvSpPr>
        <p:spPr>
          <a:xfrm>
            <a:off x="8657225" y="5949300"/>
            <a:ext cx="3417300" cy="713100"/>
          </a:xfrm>
          <a:prstGeom prst="rect">
            <a:avLst/>
          </a:prstGeom>
          <a:solidFill>
            <a:srgbClr val="FFFFFF">
              <a:alpha val="7769"/>
            </a:srgbClr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Fidel Castro</a:t>
            </a:r>
            <a:r>
              <a:rPr lang="pt-B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. Havana. 1964.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58783d204_18_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658783d204_18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Elliott Erwitt</a:t>
            </a:r>
            <a:endParaRPr/>
          </a:p>
        </p:txBody>
      </p:sp>
      <p:pic>
        <p:nvPicPr>
          <p:cNvPr id="338" name="Google Shape;338;g658783d204_18_1"/>
          <p:cNvPicPr preferRelativeResize="0"/>
          <p:nvPr/>
        </p:nvPicPr>
        <p:blipFill rotWithShape="1">
          <a:blip r:embed="rId3">
            <a:alphaModFix/>
          </a:blip>
          <a:srcRect b="248" l="0" r="0" t="238"/>
          <a:stretch/>
        </p:blipFill>
        <p:spPr>
          <a:xfrm>
            <a:off x="716662" y="-143212"/>
            <a:ext cx="10758674" cy="7144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658783d204_18_1"/>
          <p:cNvSpPr txBox="1"/>
          <p:nvPr>
            <p:ph type="title"/>
          </p:nvPr>
        </p:nvSpPr>
        <p:spPr>
          <a:xfrm>
            <a:off x="8657225" y="5949300"/>
            <a:ext cx="3417300" cy="713100"/>
          </a:xfrm>
          <a:prstGeom prst="rect">
            <a:avLst/>
          </a:prstGeom>
          <a:solidFill>
            <a:srgbClr val="FFFFFF">
              <a:alpha val="9330"/>
            </a:srgbClr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CUBA. </a:t>
            </a:r>
            <a:r>
              <a:rPr lang="pt-B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Havana. 1964.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58783d204_18_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658783d204_18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Elliott Erwitt</a:t>
            </a:r>
            <a:endParaRPr/>
          </a:p>
        </p:txBody>
      </p:sp>
      <p:pic>
        <p:nvPicPr>
          <p:cNvPr id="346" name="Google Shape;346;g658783d204_18_9"/>
          <p:cNvPicPr preferRelativeResize="0"/>
          <p:nvPr/>
        </p:nvPicPr>
        <p:blipFill rotWithShape="1">
          <a:blip r:embed="rId3">
            <a:alphaModFix/>
          </a:blip>
          <a:srcRect b="3122" l="1521" r="2167" t="2261"/>
          <a:stretch/>
        </p:blipFill>
        <p:spPr>
          <a:xfrm>
            <a:off x="869938" y="0"/>
            <a:ext cx="104521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658783d204_18_9"/>
          <p:cNvSpPr txBox="1"/>
          <p:nvPr>
            <p:ph type="title"/>
          </p:nvPr>
        </p:nvSpPr>
        <p:spPr>
          <a:xfrm>
            <a:off x="8657225" y="5949300"/>
            <a:ext cx="3417300" cy="713100"/>
          </a:xfrm>
          <a:prstGeom prst="rect">
            <a:avLst/>
          </a:prstGeom>
          <a:solidFill>
            <a:srgbClr val="FFFFFF">
              <a:alpha val="7769"/>
            </a:srgbClr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CUBA</a:t>
            </a:r>
            <a:r>
              <a:rPr lang="pt-B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. Havana. 1964. Che GUEVARA.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históricos</a:t>
            </a:r>
            <a:endParaRPr/>
          </a:p>
        </p:txBody>
      </p:sp>
      <p:sp>
        <p:nvSpPr>
          <p:cNvPr id="115" name="Google Shape;115;p4"/>
          <p:cNvSpPr txBox="1"/>
          <p:nvPr>
            <p:ph idx="1" type="body"/>
          </p:nvPr>
        </p:nvSpPr>
        <p:spPr>
          <a:xfrm>
            <a:off x="534550" y="1640725"/>
            <a:ext cx="7183800" cy="46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Durante o </a:t>
            </a:r>
            <a:r>
              <a:rPr lang="pt-BR"/>
              <a:t>princípio</a:t>
            </a:r>
            <a:r>
              <a:rPr lang="pt-BR"/>
              <a:t> da </a:t>
            </a:r>
            <a:r>
              <a:rPr lang="pt-BR"/>
              <a:t>fotografia documental, </a:t>
            </a:r>
            <a:r>
              <a:rPr b="1" lang="pt-BR">
                <a:highlight>
                  <a:srgbClr val="FFFFFF"/>
                </a:highlight>
              </a:rPr>
              <a:t>Philip Delamotte</a:t>
            </a:r>
            <a:r>
              <a:rPr lang="pt-BR">
                <a:highlight>
                  <a:srgbClr val="FFFFFF"/>
                </a:highlight>
              </a:rPr>
              <a:t> (1821-1889), foi um dos primeiros artistas a usar a fotografia como um método de capturar eventos importantes.</a:t>
            </a:r>
            <a:endParaRPr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highlight>
                  <a:srgbClr val="FFFFFF"/>
                </a:highlight>
              </a:rPr>
              <a:t>Fotos de viagens de </a:t>
            </a:r>
            <a:r>
              <a:rPr b="1" lang="pt-BR">
                <a:highlight>
                  <a:srgbClr val="FFFFFF"/>
                </a:highlight>
              </a:rPr>
              <a:t>Francis Frith</a:t>
            </a:r>
            <a:r>
              <a:rPr lang="pt-BR">
                <a:highlight>
                  <a:srgbClr val="FFFFFF"/>
                </a:highlight>
              </a:rPr>
              <a:t> (1822-1898), como fotos encomendadas por empresas como London Stereoscope e Photographic Co foram representações do começo. </a:t>
            </a:r>
            <a:endParaRPr>
              <a:highlight>
                <a:srgbClr val="FFFFFF"/>
              </a:highlight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063" y="762025"/>
            <a:ext cx="3495924" cy="24675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00000" dist="190500">
              <a:srgbClr val="000000">
                <a:alpha val="15000"/>
              </a:srgbClr>
            </a:outerShdw>
          </a:effectLst>
        </p:spPr>
      </p:pic>
      <p:sp>
        <p:nvSpPr>
          <p:cNvPr id="117" name="Google Shape;117;p4"/>
          <p:cNvSpPr txBox="1"/>
          <p:nvPr/>
        </p:nvSpPr>
        <p:spPr>
          <a:xfrm>
            <a:off x="7458413" y="354350"/>
            <a:ext cx="45762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Figura - </a:t>
            </a:r>
            <a:r>
              <a:rPr i="1" lang="pt-BR">
                <a:solidFill>
                  <a:srgbClr val="000006"/>
                </a:solidFill>
              </a:rPr>
              <a:t>Progress of the Crystal Palace</a:t>
            </a:r>
            <a:r>
              <a:rPr lang="pt-BR">
                <a:solidFill>
                  <a:srgbClr val="000006"/>
                </a:solidFill>
              </a:rPr>
              <a:t> at Sydenham.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7934063" y="3233725"/>
            <a:ext cx="37539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metmuseum.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075" y="3875102"/>
            <a:ext cx="3495899" cy="240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00000" dist="190500">
              <a:srgbClr val="000000">
                <a:alpha val="15000"/>
              </a:srgbClr>
            </a:outerShdw>
          </a:effectLst>
        </p:spPr>
      </p:pic>
      <p:sp>
        <p:nvSpPr>
          <p:cNvPr id="120" name="Google Shape;120;p4"/>
          <p:cNvSpPr txBox="1"/>
          <p:nvPr/>
        </p:nvSpPr>
        <p:spPr>
          <a:xfrm>
            <a:off x="8063075" y="3471588"/>
            <a:ext cx="34959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igu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ra  - </a:t>
            </a:r>
            <a:r>
              <a:rPr lang="pt-BR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Nazareth, circa 1862-63.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7934075" y="6454500"/>
            <a:ext cx="36249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1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New York Public Library/Francis Frith.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58783d204_18_24"/>
          <p:cNvSpPr txBox="1"/>
          <p:nvPr/>
        </p:nvSpPr>
        <p:spPr>
          <a:xfrm>
            <a:off x="0" y="-25"/>
            <a:ext cx="12192000" cy="6858000"/>
          </a:xfrm>
          <a:prstGeom prst="rect">
            <a:avLst/>
          </a:prstGeom>
          <a:solidFill>
            <a:srgbClr val="939393">
              <a:alpha val="9330"/>
            </a:srgbClr>
          </a:solidFill>
          <a:ln>
            <a:noFill/>
          </a:ln>
          <a:effectLst>
            <a:outerShdw blurRad="128588" rotWithShape="0" algn="bl" dir="8340000" dist="6667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Ademais</a:t>
            </a:r>
            <a:endParaRPr sz="7200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58783d204_10_8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658783d204_10_80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Elliott Erwitt</a:t>
            </a:r>
            <a:endParaRPr/>
          </a:p>
        </p:txBody>
      </p:sp>
      <p:pic>
        <p:nvPicPr>
          <p:cNvPr id="359" name="Google Shape;359;g658783d204_10_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13" y="-148150"/>
            <a:ext cx="10669176" cy="7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658783d204_10_806"/>
          <p:cNvSpPr txBox="1"/>
          <p:nvPr>
            <p:ph type="title"/>
          </p:nvPr>
        </p:nvSpPr>
        <p:spPr>
          <a:xfrm>
            <a:off x="8657225" y="5949300"/>
            <a:ext cx="3417300" cy="713100"/>
          </a:xfrm>
          <a:prstGeom prst="rect">
            <a:avLst/>
          </a:prstGeom>
          <a:solidFill>
            <a:srgbClr val="FFFFFF">
              <a:alpha val="7769"/>
            </a:srgbClr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Lyndon B. Johnson investiture. Washington. 1965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58783d204_10_8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658783d204_10_8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Elliott Erwitt</a:t>
            </a:r>
            <a:endParaRPr/>
          </a:p>
        </p:txBody>
      </p:sp>
      <p:pic>
        <p:nvPicPr>
          <p:cNvPr id="367" name="Google Shape;367;g658783d204_10_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707" y="7"/>
            <a:ext cx="1057459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658783d204_10_865"/>
          <p:cNvSpPr txBox="1"/>
          <p:nvPr>
            <p:ph type="title"/>
          </p:nvPr>
        </p:nvSpPr>
        <p:spPr>
          <a:xfrm>
            <a:off x="8564400" y="6291300"/>
            <a:ext cx="2789400" cy="566700"/>
          </a:xfrm>
          <a:prstGeom prst="rect">
            <a:avLst/>
          </a:prstGeom>
          <a:solidFill>
            <a:srgbClr val="888888">
              <a:alpha val="142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Beach Umbrella series</a:t>
            </a:r>
            <a:endParaRPr b="1" sz="1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58783d204_18_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g658783d204_18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82" y="0"/>
            <a:ext cx="101788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58783d204_18_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g658783d204_18_29"/>
          <p:cNvPicPr preferRelativeResize="0"/>
          <p:nvPr/>
        </p:nvPicPr>
        <p:blipFill rotWithShape="1">
          <a:blip r:embed="rId3">
            <a:alphaModFix/>
          </a:blip>
          <a:srcRect b="0" l="89" r="99" t="0"/>
          <a:stretch/>
        </p:blipFill>
        <p:spPr>
          <a:xfrm>
            <a:off x="1006582" y="0"/>
            <a:ext cx="101788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58783d204_18_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g658783d204_18_45"/>
          <p:cNvPicPr preferRelativeResize="0"/>
          <p:nvPr/>
        </p:nvPicPr>
        <p:blipFill rotWithShape="1">
          <a:blip r:embed="rId3">
            <a:alphaModFix/>
          </a:blip>
          <a:srcRect b="99" l="0" r="0" t="89"/>
          <a:stretch/>
        </p:blipFill>
        <p:spPr>
          <a:xfrm>
            <a:off x="1006582" y="0"/>
            <a:ext cx="101788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658783d204_10_823" title="Elliot Erwit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738" y="312550"/>
            <a:ext cx="8310524" cy="62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658783d204_17_20" title="Elliott Erwitt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013" y="477012"/>
            <a:ext cx="7871975" cy="59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"/>
          <p:cNvSpPr txBox="1"/>
          <p:nvPr>
            <p:ph type="title"/>
          </p:nvPr>
        </p:nvSpPr>
        <p:spPr>
          <a:xfrm>
            <a:off x="838200" y="19643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Ensaio Fotográfico</a:t>
            </a:r>
            <a:endParaRPr/>
          </a:p>
        </p:txBody>
      </p:sp>
      <p:sp>
        <p:nvSpPr>
          <p:cNvPr id="402" name="Google Shape;402;p8"/>
          <p:cNvSpPr txBox="1"/>
          <p:nvPr/>
        </p:nvSpPr>
        <p:spPr>
          <a:xfrm>
            <a:off x="1974166" y="3429000"/>
            <a:ext cx="8243668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Nosso ensaio fotográfico tentou retratar “A vida cotidiana da UNIFOR” e como os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desse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habitat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relacionam com o ambiente e entre si.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Tendo como foco em um passar do dia.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83e7cd01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históricos</a:t>
            </a:r>
            <a:endParaRPr/>
          </a:p>
        </p:txBody>
      </p:sp>
      <p:sp>
        <p:nvSpPr>
          <p:cNvPr id="127" name="Google Shape;127;g7083e7cd01_0_8"/>
          <p:cNvSpPr txBox="1"/>
          <p:nvPr>
            <p:ph idx="1" type="body"/>
          </p:nvPr>
        </p:nvSpPr>
        <p:spPr>
          <a:xfrm>
            <a:off x="453850" y="1825625"/>
            <a:ext cx="10774500" cy="45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just"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b="1" lang="pt-BR" sz="2900"/>
              <a:t>Roger Fenton </a:t>
            </a:r>
            <a:r>
              <a:rPr lang="pt-BR" sz="2900"/>
              <a:t>(1819-69) - Responsável por obras de</a:t>
            </a:r>
            <a:r>
              <a:rPr lang="pt-BR" sz="2900"/>
              <a:t> paisagens e os grupos do campo de batalha na Crimeia eram representações autênticas da guerra, ele foi pioneiro na representação de guerras.</a:t>
            </a:r>
            <a:endParaRPr sz="2900"/>
          </a:p>
          <a:p>
            <a:pPr indent="-412750" lvl="0" marL="457200" rtl="0" algn="just"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b="1" lang="pt-BR" sz="2900"/>
              <a:t>Mathew Brady</a:t>
            </a:r>
            <a:r>
              <a:rPr lang="pt-BR" sz="2900">
                <a:highlight>
                  <a:srgbClr val="FFFFFF"/>
                </a:highlight>
              </a:rPr>
              <a:t> (1822-96) - Fotografou a Guerra Civil Americana.</a:t>
            </a:r>
            <a:endParaRPr sz="2900">
              <a:highlight>
                <a:srgbClr val="FFFFFF"/>
              </a:highlight>
            </a:endParaRPr>
          </a:p>
          <a:p>
            <a:pPr indent="-412750" lvl="0" marL="457200" rtl="0" algn="just"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b="1" lang="pt-BR" sz="2900">
                <a:highlight>
                  <a:srgbClr val="FFFFFF"/>
                </a:highlight>
              </a:rPr>
              <a:t>John Thompson</a:t>
            </a:r>
            <a:r>
              <a:rPr lang="pt-BR" sz="2900">
                <a:highlight>
                  <a:srgbClr val="FFFFFF"/>
                </a:highlight>
              </a:rPr>
              <a:t> (1837-21) - Conhecido pelas fotografias em "</a:t>
            </a:r>
            <a:r>
              <a:rPr i="1" lang="pt-BR" sz="2900">
                <a:highlight>
                  <a:srgbClr val="FFFFFF"/>
                </a:highlight>
              </a:rPr>
              <a:t>Street Life in London</a:t>
            </a:r>
            <a:r>
              <a:rPr lang="pt-BR" sz="2900">
                <a:highlight>
                  <a:srgbClr val="FFFFFF"/>
                </a:highlight>
              </a:rPr>
              <a:t>" (1877).</a:t>
            </a:r>
            <a:endParaRPr sz="2900">
              <a:highlight>
                <a:srgbClr val="FFFFFF"/>
              </a:highlight>
            </a:endParaRPr>
          </a:p>
          <a:p>
            <a:pPr indent="-412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b="1" lang="pt-BR" sz="2900"/>
              <a:t>Jacob Riis</a:t>
            </a:r>
            <a:r>
              <a:rPr lang="pt-BR" sz="2900"/>
              <a:t> (1849-14) - Famoso por suas fotografias pioneiras de documentários sociais da comunidade mais pobre de Nova York, especialmente sua série </a:t>
            </a:r>
            <a:r>
              <a:rPr lang="pt-BR" sz="2900"/>
              <a:t>"</a:t>
            </a:r>
            <a:r>
              <a:rPr i="1" lang="pt-BR" sz="2900"/>
              <a:t>How The Other Half Lives</a:t>
            </a:r>
            <a:r>
              <a:rPr lang="pt-BR" sz="2900"/>
              <a:t>"</a:t>
            </a:r>
            <a:r>
              <a:rPr lang="pt-BR" sz="2900"/>
              <a:t> (1890).</a:t>
            </a:r>
            <a:endParaRPr sz="2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Referências Bibliográficas</a:t>
            </a:r>
            <a:endParaRPr/>
          </a:p>
        </p:txBody>
      </p:sp>
      <p:sp>
        <p:nvSpPr>
          <p:cNvPr id="428" name="Google Shape;428;p14"/>
          <p:cNvSpPr txBox="1"/>
          <p:nvPr>
            <p:ph idx="1" type="body"/>
          </p:nvPr>
        </p:nvSpPr>
        <p:spPr>
          <a:xfrm>
            <a:off x="838200" y="1412100"/>
            <a:ext cx="10515600" cy="5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https://fotografiamais.com.br/fotografia-documental/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pt-BR" sz="1400" u="sng">
                <a:solidFill>
                  <a:schemeClr val="hlink"/>
                </a:solidFill>
                <a:hlinkClick r:id="rId4"/>
              </a:rPr>
              <a:t>https://www.onelapse.com.br/fotografia-documental/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pt-BR" sz="1400" u="sng">
                <a:solidFill>
                  <a:schemeClr val="hlink"/>
                </a:solidFill>
                <a:hlinkClick r:id="rId5"/>
              </a:rPr>
              <a:t>https://lightroombrasil.com.br/o-que-e-fotografia-documental-e-como-comecar-o-seu-projeto/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t-BR" sz="1400" u="sng">
                <a:solidFill>
                  <a:schemeClr val="hlink"/>
                </a:solidFill>
                <a:hlinkClick r:id="rId6"/>
              </a:rPr>
              <a:t>http://www.visual-arts-cork.com/photography/documentary.htm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t-BR" sz="1400" u="sng">
                <a:solidFill>
                  <a:schemeClr val="hlink"/>
                </a:solidFill>
                <a:hlinkClick r:id="rId7"/>
              </a:rPr>
              <a:t>https://allthatsinteresting.com/francis-frith-photographs#10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t-BR" sz="1400" u="sng">
                <a:solidFill>
                  <a:schemeClr val="hlink"/>
                </a:solidFill>
                <a:hlinkClick r:id="rId8"/>
              </a:rPr>
              <a:t>https://nmwa.org/works/cuatro-pescaditos-juchitan-oaxaca-mexico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t-BR" sz="1400" u="sng">
                <a:solidFill>
                  <a:schemeClr val="hlink"/>
                </a:solidFill>
                <a:hlinkClick r:id="rId9"/>
              </a:rPr>
              <a:t>https://nmwa.org/explore/artist-profiles/graciela-iturbide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t-BR" sz="1400" u="sng">
                <a:solidFill>
                  <a:schemeClr val="hlink"/>
                </a:solidFill>
                <a:hlinkClick r:id="rId10"/>
              </a:rPr>
              <a:t>https://alias.estadao.com.br/noticias/geral,exposicao-traz-olhar-canino-do-fotografo-elliott-erwitt-para-sp,70001869129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t-BR" sz="1400" u="sng">
                <a:solidFill>
                  <a:schemeClr val="hlink"/>
                </a:solidFill>
                <a:hlinkClick r:id="rId11"/>
              </a:rPr>
              <a:t>https://www.youtube.com/watch?v=8Z6OXjTHG88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mbria"/>
              <a:buChar char="•"/>
            </a:pPr>
            <a:r>
              <a:rPr lang="pt-BR" sz="14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12"/>
              </a:rPr>
              <a:t>https://lens.blogs.nytimes.com/2015/03/30/talking-photography-with-elliott-erwitt/#</a:t>
            </a:r>
            <a:endParaRPr sz="1400">
              <a:latin typeface="Cambria"/>
              <a:ea typeface="Cambria"/>
              <a:cs typeface="Cambria"/>
              <a:sym typeface="Cambria"/>
            </a:endParaRPr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t-BR" sz="1400" u="sng">
                <a:solidFill>
                  <a:schemeClr val="hlink"/>
                </a:solidFill>
                <a:hlinkClick r:id="rId13"/>
              </a:rPr>
              <a:t>http://lounge.obviousmag.org/memorias_do_subsolo/2014/03/a-fotografia-risonha-de-elliot-erwitt.html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t-BR" sz="1400" u="sng">
                <a:solidFill>
                  <a:schemeClr val="hlink"/>
                </a:solidFill>
                <a:hlinkClick r:id="rId14"/>
              </a:rPr>
              <a:t>https://nitidafotografia.wordpress.com/2016/06/15/graciela-iturbide/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https://en.wikipedia.org/wiki/Elliott_Erwitt</a:t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t-BR" sz="1400"/>
              <a:t>Visions and Images: Elliott Erwitt, 1981: </a:t>
            </a: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https://www.youtube.com/watch?v=jWm56d4mAEw</a:t>
            </a:r>
            <a:br>
              <a:rPr lang="pt-BR" sz="1400"/>
            </a:br>
            <a:endParaRPr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58783d204_10_745"/>
          <p:cNvSpPr txBox="1"/>
          <p:nvPr>
            <p:ph type="title"/>
          </p:nvPr>
        </p:nvSpPr>
        <p:spPr>
          <a:xfrm>
            <a:off x="838200" y="2222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 das Fotografias</a:t>
            </a:r>
            <a:endParaRPr/>
          </a:p>
        </p:txBody>
      </p:sp>
      <p:sp>
        <p:nvSpPr>
          <p:cNvPr id="434" name="Google Shape;434;g658783d204_10_745"/>
          <p:cNvSpPr txBox="1"/>
          <p:nvPr>
            <p:ph idx="1" type="body"/>
          </p:nvPr>
        </p:nvSpPr>
        <p:spPr>
          <a:xfrm>
            <a:off x="838200" y="1213125"/>
            <a:ext cx="10515600" cy="5430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Lyndon B. Johnson investiture. Washington. 1965</a:t>
            </a:r>
            <a:br>
              <a:rPr lang="pt-BR" sz="1400"/>
            </a:br>
            <a:r>
              <a:rPr lang="pt-BR" sz="1400" u="sng">
                <a:solidFill>
                  <a:schemeClr val="hlink"/>
                </a:solidFill>
                <a:hlinkClick r:id="rId3"/>
              </a:rPr>
              <a:t>https://images.newrepublic.com/809734b666ea60fe0f1a35b1680f8e21980ba90b.jpeg?w=1200&amp;q=65&amp;dpi=2.625&amp;fm=pjpg&amp;h=804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Graciela Iturbide: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4"/>
              </a:rPr>
              <a:t>http://www.gracielaiturbide.org/en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5"/>
              </a:rPr>
              <a:t>http://www.gracielaiturbide.org/en/category/cuarderno-de-viajes/</a:t>
            </a:r>
            <a:r>
              <a:rPr lang="pt-BR" sz="1200">
                <a:highlight>
                  <a:srgbClr val="FFFFFF"/>
                </a:highlight>
              </a:rPr>
              <a:t> 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6"/>
              </a:rPr>
              <a:t>http://www.gracielaiturbide.org/en/category/el-baño-de-frida/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http://www.gracielaiturbide.org/en/category/juchitan/</a:t>
            </a:r>
            <a:endParaRPr sz="12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http://www.gracielaiturbide.org/en/category/los-que-viven-en-la-arena/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http://www.gracielaiturbide.org/en/category/muerte/</a:t>
            </a:r>
            <a:endParaRPr sz="12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http://www.gracielaiturbide.org/en/category/pajaros/</a:t>
            </a:r>
            <a:endParaRPr sz="12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11"/>
              </a:rPr>
              <a:t>https://www.youtube.com/watch?v=d-0FwYAWAC4</a:t>
            </a:r>
            <a:br>
              <a:rPr lang="pt-BR" sz="1400"/>
            </a:br>
            <a:r>
              <a:rPr lang="pt-BR" sz="1400"/>
              <a:t>Nixon:</a:t>
            </a:r>
            <a:br>
              <a:rPr lang="pt-BR" sz="1400"/>
            </a:br>
            <a:r>
              <a:rPr lang="pt-BR" sz="1400" u="sng">
                <a:solidFill>
                  <a:schemeClr val="hlink"/>
                </a:solidFill>
                <a:hlinkClick r:id="rId12"/>
              </a:rPr>
              <a:t>https://i.pinimg.com/originals/88/d4/ac/88d4acad4892f3006917210eeee9fb88.jpg</a:t>
            </a:r>
            <a:br>
              <a:rPr lang="pt-BR" sz="1400"/>
            </a:br>
            <a:r>
              <a:rPr lang="pt-BR" sz="1400"/>
              <a:t>Guarda-Chuva:</a:t>
            </a:r>
            <a:br>
              <a:rPr lang="pt-BR" sz="1400"/>
            </a:b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https://i.pinimg.com/originals/50/87/c3/5087c34aceb2d11f66b2568cbbea53b2.png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https://norman.hrc.utexas.edu/erwittGal/full/ERE1965017W00011-08.jpg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https://norman.hrc.utexas.edu/erwittGal/full/ERE1965017W00011-37.jpg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https://norman.hrc.utexas.edu/erwittGal/full/ERE1965017W00011-06.jpg</a:t>
            </a:r>
            <a:br>
              <a:rPr lang="pt-BR" sz="1400"/>
            </a:br>
            <a:r>
              <a:rPr lang="pt-BR" sz="1400"/>
              <a:t>Cuba:</a:t>
            </a:r>
            <a:br>
              <a:rPr lang="pt-BR" sz="1400"/>
            </a:b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https://pro.magnumphotos.com/Catalogue/Elliott-Erwitt/1964/CUBA-NN110092.html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58783d204_18_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g658783d204_18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313" y="0"/>
            <a:ext cx="933137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fb83e9c3a_1_66"/>
          <p:cNvSpPr/>
          <p:nvPr/>
        </p:nvSpPr>
        <p:spPr>
          <a:xfrm>
            <a:off x="-76100" y="0"/>
            <a:ext cx="12420600" cy="7010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6fb83e9c3a_1_66"/>
          <p:cNvSpPr txBox="1"/>
          <p:nvPr>
            <p:ph type="title"/>
          </p:nvPr>
        </p:nvSpPr>
        <p:spPr>
          <a:xfrm>
            <a:off x="-114300" y="2141725"/>
            <a:ext cx="12420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GRACIELA ITURBID</a:t>
            </a:r>
            <a:endParaRPr b="1" sz="500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48" y="1260000"/>
            <a:ext cx="4226350" cy="4226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00000" dist="190500">
              <a:srgbClr val="000000">
                <a:alpha val="15000"/>
              </a:srgbClr>
            </a:outerShdw>
          </a:effectLst>
        </p:spPr>
      </p:pic>
      <p:sp>
        <p:nvSpPr>
          <p:cNvPr id="139" name="Google Shape;139;p6"/>
          <p:cNvSpPr txBox="1"/>
          <p:nvPr/>
        </p:nvSpPr>
        <p:spPr>
          <a:xfrm>
            <a:off x="7518575" y="817825"/>
            <a:ext cx="4400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Portrait of Graciela Iturbide photographed by Luis Poirot.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Graciela Iturbide</a:t>
            </a:r>
            <a:endParaRPr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453850" y="1825625"/>
            <a:ext cx="6795300" cy="473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As fotografias de Graciela Iturbide expõem a vida cotidiana, os costumes e os rituais das culturas nativas do México. </a:t>
            </a:r>
            <a:endParaRPr sz="3100"/>
          </a:p>
          <a:p>
            <a:pPr indent="-425450" lvl="0" marL="457200" rtl="0" algn="just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pt-BR" sz="3100"/>
              <a:t>Estudou cinema no Centro de Estudos Cinematográficos da Universidade Nacional Autônoma do México. </a:t>
            </a:r>
            <a:endParaRPr sz="3100"/>
          </a:p>
          <a:p>
            <a:pPr indent="-425450" lvl="0" marL="457200" rtl="0" algn="just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pt-BR" sz="3100">
                <a:highlight>
                  <a:schemeClr val="lt1"/>
                </a:highlight>
              </a:rPr>
              <a:t>Henri Cartier-Bresson.</a:t>
            </a:r>
            <a:endParaRPr sz="3100">
              <a:highlight>
                <a:schemeClr val="lt1"/>
              </a:highlight>
            </a:endParaRPr>
          </a:p>
          <a:p>
            <a:pPr indent="-425450" lvl="0" marL="457200" rtl="0" algn="just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pt-BR" sz="3100">
                <a:highlight>
                  <a:schemeClr val="lt1"/>
                </a:highlight>
              </a:rPr>
              <a:t>Manuel Álvares Bravo.</a:t>
            </a:r>
            <a:endParaRPr sz="3100">
              <a:highlight>
                <a:schemeClr val="lt1"/>
              </a:highlight>
            </a:endParaRPr>
          </a:p>
          <a:p>
            <a:pPr indent="-425450" lvl="0" marL="457200" rtl="0" algn="just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pt-BR" sz="3100">
                <a:highlight>
                  <a:schemeClr val="lt1"/>
                </a:highlight>
              </a:rPr>
              <a:t>Durante os anos 70, ela trabalhou no Instituto Naciola Indenista, documentando a cultura indígena.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8783d204_10_68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Graciela Iturbide</a:t>
            </a:r>
            <a:endParaRPr/>
          </a:p>
        </p:txBody>
      </p:sp>
      <p:sp>
        <p:nvSpPr>
          <p:cNvPr id="147" name="Google Shape;147;g658783d204_10_680"/>
          <p:cNvSpPr txBox="1"/>
          <p:nvPr>
            <p:ph idx="1" type="body"/>
          </p:nvPr>
        </p:nvSpPr>
        <p:spPr>
          <a:xfrm>
            <a:off x="453850" y="1825625"/>
            <a:ext cx="107745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“Percebo a dor e a beleza”.(Iturbide,2019)</a:t>
            </a:r>
            <a:endParaRPr/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“Meu trabalho é egocêntrico. É sobre o que Graciela Iturbide viu quando estava fotografando em todo o mundo, nada mais”, diz ela. </a:t>
            </a:r>
            <a:endParaRPr/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"Estou mostrando como interpreto as coisas através de todas as influências da minha vida."(Iturbide,2019)</a:t>
            </a:r>
            <a:endParaRPr/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“parafernália da religião”.</a:t>
            </a:r>
            <a:endParaRPr/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“A câmera para mim é um pretexto para explorar a vida e a cultura em todo o mundo, e o que geralmente me guia é o que me surpreende quando olho as coisas”. (Iturbide,2019)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58783d204_10_6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Graciela Iturbide</a:t>
            </a:r>
            <a:endParaRPr/>
          </a:p>
        </p:txBody>
      </p:sp>
      <p:sp>
        <p:nvSpPr>
          <p:cNvPr id="153" name="Google Shape;153;g658783d204_10_685"/>
          <p:cNvSpPr txBox="1"/>
          <p:nvPr>
            <p:ph idx="1" type="body"/>
          </p:nvPr>
        </p:nvSpPr>
        <p:spPr>
          <a:xfrm>
            <a:off x="453850" y="1825625"/>
            <a:ext cx="10774500" cy="483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Exposições Retrospectivas:</a:t>
            </a:r>
            <a:endParaRPr b="1" sz="36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Calibri"/>
              <a:buChar char="•"/>
            </a:pPr>
            <a:r>
              <a:rPr i="1" lang="pt-BR" sz="3400"/>
              <a:t>The Goat’s Dance: Photographs by </a:t>
            </a:r>
            <a:r>
              <a:rPr lang="pt-BR" sz="3400"/>
              <a:t>Graciela Iturbide</a:t>
            </a:r>
            <a:r>
              <a:rPr lang="pt-BR" sz="3400">
                <a:highlight>
                  <a:schemeClr val="lt1"/>
                </a:highlight>
              </a:rPr>
              <a:t>, The J. Paul Getty Museum;</a:t>
            </a:r>
            <a:endParaRPr sz="34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highlight>
                  <a:schemeClr val="lt1"/>
                </a:highlight>
              </a:rPr>
              <a:t>Los Angeles, 2007–08; </a:t>
            </a:r>
            <a:endParaRPr sz="3400">
              <a:highlight>
                <a:schemeClr val="lt1"/>
              </a:highlight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Calibri"/>
              <a:buChar char="•"/>
            </a:pPr>
            <a:r>
              <a:rPr lang="pt-BR" sz="3400"/>
              <a:t>Graciela Iturbide</a:t>
            </a:r>
            <a:r>
              <a:rPr i="1" lang="pt-BR" sz="3400"/>
              <a:t>: Images of the Spirit</a:t>
            </a:r>
            <a:r>
              <a:rPr lang="pt-BR" sz="3400">
                <a:highlight>
                  <a:schemeClr val="lt1"/>
                </a:highlight>
              </a:rPr>
              <a:t>, Philadelphia Museum of Art, Philadelphia, 1997–98; </a:t>
            </a:r>
            <a:endParaRPr sz="3400">
              <a:highlight>
                <a:schemeClr val="lt1"/>
              </a:highlight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Calibri"/>
              <a:buChar char="•"/>
            </a:pPr>
            <a:r>
              <a:rPr lang="pt-BR" sz="3400"/>
              <a:t>Graciela Iturbide</a:t>
            </a:r>
            <a:r>
              <a:rPr i="1" lang="pt-BR" sz="3400"/>
              <a:t>: La forma y la memoria</a:t>
            </a:r>
            <a:r>
              <a:rPr lang="pt-BR" sz="3400">
                <a:highlight>
                  <a:schemeClr val="lt1"/>
                </a:highlight>
              </a:rPr>
              <a:t>, Museo de Arte Contemporáneo de Monterrey, Monterrey, México, 1996;</a:t>
            </a:r>
            <a:endParaRPr sz="3400">
              <a:highlight>
                <a:schemeClr val="lt1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2019-10-15T11:05:37Z</dcterms:created>
  <dc:creator>Caio Souza Barroso</dc:creator>
</cp:coreProperties>
</file>